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9B217-8CCD-4226-B30F-1FD94280E03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E6608-93DB-4991-972F-F5F2E2F770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86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" y="146304"/>
            <a:ext cx="1371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dirty="0">
                <a:solidFill>
                  <a:srgbClr val="E0001A"/>
                </a:solidFill>
                <a:latin typeface="Arial"/>
              </a:rPr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692640" y="164592"/>
            <a:ext cx="2011680" cy="320040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endParaRPr sz="1100" b="1" dirty="0">
              <a:solidFill>
                <a:srgbClr val="2D2D2D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850392"/>
            <a:ext cx="11475720" cy="2331720"/>
          </a:xfrm>
          <a:prstGeom prst="rect">
            <a:avLst/>
          </a:prstGeom>
          <a:solidFill>
            <a:srgbClr val="94806F"/>
          </a:solidFill>
          <a:ln>
            <a:solidFill>
              <a:srgbClr val="9480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645920" y="960120"/>
            <a:ext cx="1920240" cy="1920240"/>
          </a:xfrm>
          <a:prstGeom prst="ellipse">
            <a:avLst/>
          </a:prstGeom>
          <a:solidFill>
            <a:srgbClr val="755E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2423160" y="777240"/>
            <a:ext cx="2148840" cy="2148840"/>
          </a:xfrm>
          <a:prstGeom prst="ellipse">
            <a:avLst/>
          </a:prstGeom>
          <a:solidFill>
            <a:srgbClr val="B3A4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3657600" y="749808"/>
            <a:ext cx="2194560" cy="2194560"/>
          </a:xfrm>
          <a:prstGeom prst="ellipse">
            <a:avLst/>
          </a:prstGeom>
          <a:solidFill>
            <a:srgbClr val="CDC2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366760" y="1353312"/>
            <a:ext cx="1325880" cy="1325880"/>
          </a:xfrm>
          <a:prstGeom prst="ellipse">
            <a:avLst/>
          </a:prstGeom>
          <a:solidFill>
            <a:srgbClr val="B7A0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8805672" y="1664208"/>
            <a:ext cx="749808" cy="749808"/>
          </a:xfrm>
          <a:prstGeom prst="ellipse">
            <a:avLst/>
          </a:prstGeom>
          <a:solidFill>
            <a:srgbClr val="CDC2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1078992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dirty="0" err="1">
                <a:solidFill>
                  <a:srgbClr val="FFFFFF"/>
                </a:solidFill>
                <a:latin typeface="Arial"/>
              </a:rPr>
              <a:t>Septembre</a:t>
            </a:r>
            <a:r>
              <a:rPr sz="1300" b="0" dirty="0">
                <a:solidFill>
                  <a:srgbClr val="FFFFFF"/>
                </a:solidFill>
                <a:latin typeface="Arial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481328"/>
            <a:ext cx="7772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dirty="0">
                <a:solidFill>
                  <a:srgbClr val="FFFFFF"/>
                </a:solidFill>
                <a:latin typeface="Arial"/>
              </a:rPr>
              <a:t>WFS LYON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148840"/>
            <a:ext cx="6858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rial"/>
              </a:rPr>
              <a:t>Un nouveau site, une organisation commune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24612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0001A"/>
                </a:solidFill>
                <a:latin typeface="Arial"/>
              </a:rPr>
              <a:t>AU SOMMAIRE</a:t>
            </a:r>
          </a:p>
        </p:txBody>
      </p:sp>
      <p:sp>
        <p:nvSpPr>
          <p:cNvPr id="15" name="Oval 14"/>
          <p:cNvSpPr/>
          <p:nvPr/>
        </p:nvSpPr>
        <p:spPr>
          <a:xfrm>
            <a:off x="438912" y="3703320"/>
            <a:ext cx="457200" cy="457200"/>
          </a:xfrm>
          <a:prstGeom prst="ellipse">
            <a:avLst/>
          </a:prstGeom>
          <a:solidFill>
            <a:srgbClr val="E000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38912" y="3767328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3685032"/>
            <a:ext cx="6217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D2D2D"/>
                </a:solidFill>
                <a:latin typeface="Arial"/>
              </a:rPr>
              <a:t>Déménagement &amp; informations pratiques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3000" y="3959352"/>
            <a:ext cx="68580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5A5A"/>
                </a:solidFill>
                <a:latin typeface="Arial"/>
              </a:rPr>
              <a:t>Dates de bascule Import / Export – nouvelle adresse – horaires</a:t>
            </a:r>
          </a:p>
        </p:txBody>
      </p:sp>
      <p:sp>
        <p:nvSpPr>
          <p:cNvPr id="19" name="Oval 18"/>
          <p:cNvSpPr/>
          <p:nvPr/>
        </p:nvSpPr>
        <p:spPr>
          <a:xfrm>
            <a:off x="438912" y="4389120"/>
            <a:ext cx="457200" cy="457200"/>
          </a:xfrm>
          <a:prstGeom prst="ellipse">
            <a:avLst/>
          </a:prstGeom>
          <a:solidFill>
            <a:srgbClr val="E000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38912" y="4453128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3000" y="4370832"/>
            <a:ext cx="6217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D2D2D"/>
                </a:solidFill>
                <a:latin typeface="Arial"/>
              </a:rPr>
              <a:t>Note organisation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4645152"/>
            <a:ext cx="68580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5A5A"/>
                </a:solidFill>
                <a:latin typeface="Arial"/>
              </a:rPr>
              <a:t>Organisation des équipes ONE ROOF</a:t>
            </a:r>
          </a:p>
        </p:txBody>
      </p:sp>
      <p:sp>
        <p:nvSpPr>
          <p:cNvPr id="23" name="Oval 22"/>
          <p:cNvSpPr/>
          <p:nvPr/>
        </p:nvSpPr>
        <p:spPr>
          <a:xfrm>
            <a:off x="438912" y="5074920"/>
            <a:ext cx="457200" cy="457200"/>
          </a:xfrm>
          <a:prstGeom prst="ellipse">
            <a:avLst/>
          </a:prstGeom>
          <a:solidFill>
            <a:srgbClr val="E000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38912" y="5138928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43000" y="5056632"/>
            <a:ext cx="6217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D2D2D"/>
                </a:solidFill>
                <a:latin typeface="Arial"/>
              </a:rPr>
              <a:t>Vos contacts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43000" y="5330952"/>
            <a:ext cx="68580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5A5A"/>
                </a:solidFill>
                <a:latin typeface="Arial"/>
              </a:rPr>
              <a:t>Interlocuteurs et contacts opérationnels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20040" y="6419088"/>
            <a:ext cx="11475720" cy="0"/>
          </a:xfrm>
          <a:prstGeom prst="line">
            <a:avLst/>
          </a:prstGeom>
          <a:ln w="38100">
            <a:solidFill>
              <a:srgbClr val="E000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069080" y="6510528"/>
            <a:ext cx="41148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800" b="1" dirty="0">
                <a:solidFill>
                  <a:srgbClr val="2D2D2D"/>
                </a:solidFill>
                <a:latin typeface="Arial"/>
              </a:rPr>
              <a:t>WFS</a:t>
            </a:r>
            <a:r>
              <a:rPr sz="800" b="1" dirty="0">
                <a:solidFill>
                  <a:srgbClr val="2D2D2D"/>
                </a:solidFill>
                <a:latin typeface="Arial"/>
              </a:rPr>
              <a:t>– 650 rue du Portugal – 69125 Lyon Saint-Exupéry</a:t>
            </a:r>
          </a:p>
        </p:txBody>
      </p:sp>
      <p:pic>
        <p:nvPicPr>
          <p:cNvPr id="29" name="Picture 28" descr="WFS_A_SATS_COMPANY_ROUGE_FOND_BLAN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109728"/>
            <a:ext cx="1234440" cy="413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0400" y="164592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rgbClr val="E0001A"/>
                </a:solidFill>
                <a:latin typeface="Arial"/>
              </a:rPr>
              <a:t>WFS- INFORMATION CLIENTS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74320" y="621792"/>
            <a:ext cx="11521440" cy="0"/>
          </a:xfrm>
          <a:prstGeom prst="line">
            <a:avLst/>
          </a:prstGeom>
          <a:ln w="38100">
            <a:solidFill>
              <a:srgbClr val="E000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06240" y="749808"/>
            <a:ext cx="3840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100" b="0" noProof="0" dirty="0">
                <a:solidFill>
                  <a:srgbClr val="2D2D2D"/>
                </a:solidFill>
                <a:latin typeface="Arial"/>
              </a:rPr>
              <a:t>Déménagement des activités WFS à Lyon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88920" y="1024128"/>
            <a:ext cx="6583680" cy="566928"/>
          </a:xfrm>
          <a:prstGeom prst="roundRect">
            <a:avLst/>
          </a:prstGeom>
          <a:solidFill>
            <a:srgbClr val="F2F2F2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lang="fr-FR" sz="1200" b="1" noProof="0" dirty="0">
                <a:solidFill>
                  <a:srgbClr val="2D2D2D"/>
                </a:solidFill>
                <a:latin typeface="Arial"/>
              </a:rPr>
              <a:t>NOUVELLE ADRESSE – WFS
650 rue du Portugal – 69125 Lyon Saint-Exupéry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1783080"/>
            <a:ext cx="5715000" cy="4526280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endParaRPr lang="fr-FR" noProof="0" dirty="0"/>
          </a:p>
        </p:txBody>
      </p:sp>
      <p:sp>
        <p:nvSpPr>
          <p:cNvPr id="9" name="Rounded Rectangle 8"/>
          <p:cNvSpPr/>
          <p:nvPr/>
        </p:nvSpPr>
        <p:spPr>
          <a:xfrm>
            <a:off x="6172200" y="1783080"/>
            <a:ext cx="5669280" cy="4526280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endParaRPr lang="fr-FR" noProof="0" dirty="0"/>
          </a:p>
        </p:txBody>
      </p:sp>
      <p:sp>
        <p:nvSpPr>
          <p:cNvPr id="10" name="Rectangle 9"/>
          <p:cNvSpPr/>
          <p:nvPr/>
        </p:nvSpPr>
        <p:spPr>
          <a:xfrm>
            <a:off x="320040" y="1783080"/>
            <a:ext cx="5715000" cy="438912"/>
          </a:xfrm>
          <a:prstGeom prst="rect">
            <a:avLst/>
          </a:prstGeom>
          <a:solidFill>
            <a:srgbClr val="E0001A"/>
          </a:solidFill>
          <a:ln>
            <a:solidFill>
              <a:srgbClr val="E000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l"/>
            <a:r>
              <a:rPr lang="fr-FR" sz="1500" b="1" noProof="0" dirty="0">
                <a:solidFill>
                  <a:srgbClr val="FFFFFF"/>
                </a:solidFill>
                <a:latin typeface="Arial"/>
              </a:rPr>
              <a:t>IMPORT - À COMPTER DU LUNDI 14 SEPTEMBRE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1783080"/>
            <a:ext cx="5669280" cy="438912"/>
          </a:xfrm>
          <a:prstGeom prst="rect">
            <a:avLst/>
          </a:prstGeom>
          <a:solidFill>
            <a:srgbClr val="E0001A"/>
          </a:solidFill>
          <a:ln>
            <a:solidFill>
              <a:srgbClr val="E000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l"/>
            <a:r>
              <a:rPr lang="fr-FR" sz="1500" b="1" noProof="0" dirty="0">
                <a:solidFill>
                  <a:srgbClr val="FFFFFF"/>
                </a:solidFill>
                <a:latin typeface="Arial"/>
              </a:rPr>
              <a:t>EXPORT - À COMPTER DU LUNDI 21 SEPTEMBRE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359152"/>
            <a:ext cx="5440680" cy="731520"/>
          </a:xfrm>
          <a:prstGeom prst="roundRect">
            <a:avLst/>
          </a:prstGeom>
          <a:solidFill>
            <a:srgbClr val="FFEBEB"/>
          </a:solidFill>
          <a:ln>
            <a:solidFill>
              <a:srgbClr val="E664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l"/>
            <a:r>
              <a:rPr lang="fr-FR" sz="1000" b="1" noProof="0" dirty="0">
                <a:solidFill>
                  <a:srgbClr val="E0001A"/>
                </a:solidFill>
                <a:latin typeface="Arial"/>
              </a:rPr>
              <a:t>Fermeture du bureau Import FH et SFS : vendredi 11 septembre à 14h00.
Le magasin reste ouvert et conserve ses horaires habituels.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" y="3246120"/>
            <a:ext cx="5303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À compter du lundi 14 septembre, l’ensemble de l’activité Import FH et SFS
sera traité dans </a:t>
            </a:r>
            <a:r>
              <a:rPr lang="fr-FR" sz="1000" noProof="0" dirty="0">
                <a:solidFill>
                  <a:srgbClr val="2D2D2D"/>
                </a:solidFill>
                <a:latin typeface="Arial"/>
              </a:rPr>
              <a:t>le nouveau bâtiment</a:t>
            </a:r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" y="3886200"/>
            <a:ext cx="53035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noProof="0" dirty="0"/>
              <a:t>Nous vous invitons à anticiper au maximum vos sorties de fret avant le vendredi 11 septembre à 17h, dans la mesure du possible, afin de limiter le volume de fret à transférer vers le nouveau bâtiment.</a:t>
            </a:r>
            <a:endParaRPr lang="fr-FR" sz="1000" b="0" noProof="0" dirty="0">
              <a:solidFill>
                <a:srgbClr val="2D2D2D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488" y="4572000"/>
            <a:ext cx="5303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noProof="0" dirty="0">
                <a:solidFill>
                  <a:srgbClr val="2D2D2D"/>
                </a:solidFill>
                <a:latin typeface="Arial"/>
              </a:rPr>
              <a:t>Horaires d’ouverture (à compter du 14 septembre) 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892040"/>
            <a:ext cx="5120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• Magasin : 05h–17h le lundi ; 06h–17h du mardi au vendredi.
• Bureau : 08h30–17h30 du lundi au vendredi.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" y="5650992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00" b="0" noProof="0" dirty="0">
                <a:solidFill>
                  <a:srgbClr val="2D2D2D"/>
                </a:solidFill>
                <a:latin typeface="Arial"/>
              </a:rPr>
              <a:t>Durant cette période de transition, le personnel sera présent à la guérite d’accueil
pour orienter les chauffeurs et accompagner les nouveaux flux.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82512" y="2377440"/>
            <a:ext cx="5166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L’ensemble des activités Export FH et SFS basculeront dans le nouveau
bâtiment à compter du lundi 21 septembre.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55080" y="2907792"/>
            <a:ext cx="5166360" cy="1143000"/>
          </a:xfrm>
          <a:prstGeom prst="roundRect">
            <a:avLst/>
          </a:prstGeom>
          <a:solidFill>
            <a:srgbClr val="FFEBEB"/>
          </a:solidFill>
          <a:ln>
            <a:solidFill>
              <a:srgbClr val="E664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l"/>
            <a:r>
              <a:rPr lang="fr-FR" sz="950" b="1" noProof="0" dirty="0">
                <a:solidFill>
                  <a:srgbClr val="E0001A"/>
                </a:solidFill>
                <a:latin typeface="Arial"/>
              </a:rPr>
              <a:t>⚠  PÉRIODE TRANSITOIRE – DU 14 AU 18 SEPTEMBRE
Du 14 au 18 septembre inclus, tous les AVI et HUM devront être présentés et livrés sur le site France Handling :
540 rue des Pays-Bas – Lyon Saint-Exupéry.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2512" y="4224528"/>
            <a:ext cx="5166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À compter du lundi 21 septembre, toutes les activités Export (SFS et FH)
seront réalisées depuis </a:t>
            </a:r>
            <a:r>
              <a:rPr lang="fr-FR" sz="1000" noProof="0" dirty="0">
                <a:solidFill>
                  <a:srgbClr val="2D2D2D"/>
                </a:solidFill>
                <a:latin typeface="Arial"/>
              </a:rPr>
              <a:t>notre nouveau site</a:t>
            </a:r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2512" y="4800600"/>
            <a:ext cx="5120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1" noProof="0" dirty="0">
                <a:solidFill>
                  <a:srgbClr val="2D2D2D"/>
                </a:solidFill>
                <a:latin typeface="Arial"/>
              </a:rPr>
              <a:t>Horaires d’ouverture (à compter du 21 septembre) 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5102352"/>
            <a:ext cx="4846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000" b="0" noProof="0" dirty="0">
                <a:solidFill>
                  <a:srgbClr val="2D2D2D"/>
                </a:solidFill>
                <a:latin typeface="Arial"/>
              </a:rPr>
              <a:t>• Magasin : 09h–18h du lundi au vendredi.
• Bureau : 09h–21h du lundi au vendredi.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82512" y="5715000"/>
            <a:ext cx="5120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900" b="0" noProof="0" dirty="0">
                <a:solidFill>
                  <a:srgbClr val="2D2D2D"/>
                </a:solidFill>
                <a:latin typeface="Arial"/>
              </a:rPr>
              <a:t>Nos équipes resteront mobilisées afin d’assurer la continuité des opérations
et vous accompagner</a:t>
            </a:r>
            <a:r>
              <a:rPr lang="fr-FR" sz="900" noProof="0" dirty="0">
                <a:solidFill>
                  <a:srgbClr val="2D2D2D"/>
                </a:solidFill>
                <a:latin typeface="Arial"/>
              </a:rPr>
              <a:t> au mieux</a:t>
            </a:r>
            <a:r>
              <a:rPr lang="fr-FR" sz="900" b="0" noProof="0" dirty="0">
                <a:solidFill>
                  <a:srgbClr val="2D2D2D"/>
                </a:solidFill>
                <a:latin typeface="Arial"/>
              </a:rPr>
              <a:t>.</a:t>
            </a:r>
          </a:p>
        </p:txBody>
      </p:sp>
      <p:pic>
        <p:nvPicPr>
          <p:cNvPr id="24" name="Picture 23" descr="WFS_A_SATS_COMPANY_ROUGE_FOND_BLAN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109728"/>
            <a:ext cx="1234440" cy="413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26280" y="246888"/>
            <a:ext cx="2743200" cy="566928"/>
          </a:xfrm>
          <a:prstGeom prst="roundRect">
            <a:avLst/>
          </a:prstGeom>
          <a:solidFill>
            <a:srgbClr val="0E345B"/>
          </a:solidFill>
          <a:ln>
            <a:solidFill>
              <a:srgbClr val="0E34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500" b="1" dirty="0" err="1">
                <a:solidFill>
                  <a:srgbClr val="FFFFFF"/>
                </a:solidFill>
                <a:latin typeface="Arial"/>
              </a:rPr>
              <a:t>Responsable</a:t>
            </a:r>
            <a:r>
              <a:rPr sz="15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FFFFFF"/>
                </a:solidFill>
                <a:latin typeface="Arial"/>
              </a:rPr>
              <a:t>d’agence</a:t>
            </a:r>
            <a:endParaRPr sz="15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2880" y="1078992"/>
            <a:ext cx="1417320" cy="658368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000" b="1">
                <a:solidFill>
                  <a:srgbClr val="0E345B"/>
                </a:solidFill>
                <a:latin typeface="Arial"/>
              </a:rPr>
              <a:t>Responsable
Maintenance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83080" y="1078992"/>
            <a:ext cx="1417320" cy="658368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000" b="1">
                <a:solidFill>
                  <a:srgbClr val="0E345B"/>
                </a:solidFill>
                <a:latin typeface="Arial"/>
              </a:rPr>
              <a:t>Responsable
administratif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01568" y="1078992"/>
            <a:ext cx="1417320" cy="658368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000" b="1">
                <a:solidFill>
                  <a:srgbClr val="0E345B"/>
                </a:solidFill>
                <a:latin typeface="Arial"/>
              </a:rPr>
              <a:t>Coursier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471916" y="1863091"/>
            <a:ext cx="1417320" cy="644651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lang="fr-FR" sz="1000" b="1" dirty="0">
                <a:solidFill>
                  <a:srgbClr val="0E345B"/>
                </a:solidFill>
                <a:latin typeface="Arial"/>
              </a:rPr>
              <a:t>HSSE</a:t>
            </a:r>
            <a:r>
              <a:rPr sz="1000" b="1" dirty="0">
                <a:solidFill>
                  <a:srgbClr val="0E345B"/>
                </a:solidFill>
                <a:latin typeface="Arial"/>
              </a:rPr>
              <a:t>
Pharma etc...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561320" y="1078992"/>
            <a:ext cx="1417320" cy="658368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000" b="1">
                <a:solidFill>
                  <a:srgbClr val="0E345B"/>
                </a:solidFill>
                <a:latin typeface="Arial"/>
              </a:rPr>
              <a:t>Responsable
Facturation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989320" y="914400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914400" y="914400"/>
            <a:ext cx="10332720" cy="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891540" y="914400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2491740" y="914400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>
            <a:cxnSpLocks/>
          </p:cNvCxnSpPr>
          <p:nvPr/>
        </p:nvCxnSpPr>
        <p:spPr>
          <a:xfrm flipH="1">
            <a:off x="4818888" y="1426464"/>
            <a:ext cx="509779" cy="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9198864" y="932688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>
            <a:cxnSpLocks/>
            <a:stCxn id="9" idx="2"/>
            <a:endCxn id="10" idx="0"/>
          </p:cNvCxnSpPr>
          <p:nvPr/>
        </p:nvCxnSpPr>
        <p:spPr>
          <a:xfrm>
            <a:off x="9180576" y="1700784"/>
            <a:ext cx="0" cy="162307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11269980" y="914400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228600" y="1828800"/>
            <a:ext cx="132588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00" b="1">
                <a:solidFill>
                  <a:srgbClr val="0E345B"/>
                </a:solidFill>
                <a:latin typeface="Arial"/>
              </a:rPr>
              <a:t>Agents
Maintenance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891540" y="1737360"/>
            <a:ext cx="0" cy="9144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1828800" y="1828800"/>
            <a:ext cx="132588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00" b="1">
                <a:solidFill>
                  <a:srgbClr val="0E345B"/>
                </a:solidFill>
                <a:latin typeface="Arial"/>
              </a:rPr>
              <a:t>Employés RH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491740" y="1737360"/>
            <a:ext cx="0" cy="9144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328667" y="1819657"/>
            <a:ext cx="141732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00" b="1">
                <a:solidFill>
                  <a:srgbClr val="0E345B"/>
                </a:solidFill>
                <a:latin typeface="Arial"/>
              </a:rPr>
              <a:t>Responsable
Opérations et Support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561320" y="1828800"/>
            <a:ext cx="141732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850" b="1">
                <a:solidFill>
                  <a:srgbClr val="0E345B"/>
                </a:solidFill>
                <a:latin typeface="Arial"/>
              </a:rPr>
              <a:t>Employés
administrative /
facturation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1269980" y="1737360"/>
            <a:ext cx="0" cy="9144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2148840" y="2743200"/>
            <a:ext cx="2240280" cy="530352"/>
          </a:xfrm>
          <a:prstGeom prst="roundRect">
            <a:avLst/>
          </a:prstGeom>
          <a:solidFill>
            <a:srgbClr val="E8E5E0"/>
          </a:solidFill>
          <a:ln>
            <a:solidFill>
              <a:srgbClr val="AAA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100" b="1">
                <a:solidFill>
                  <a:srgbClr val="0E345B"/>
                </a:solidFill>
                <a:latin typeface="Arial"/>
              </a:rPr>
              <a:t>Chef de service
Magasins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818120" y="2743200"/>
            <a:ext cx="2240280" cy="530352"/>
          </a:xfrm>
          <a:prstGeom prst="roundRect">
            <a:avLst/>
          </a:prstGeom>
          <a:solidFill>
            <a:srgbClr val="E8E5E0"/>
          </a:solidFill>
          <a:ln>
            <a:solidFill>
              <a:srgbClr val="AAA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100" b="1">
                <a:solidFill>
                  <a:srgbClr val="0E345B"/>
                </a:solidFill>
                <a:latin typeface="Arial"/>
              </a:rPr>
              <a:t>Chef de service
Bureaux</a:t>
            </a:r>
          </a:p>
        </p:txBody>
      </p:sp>
      <p:cxnSp>
        <p:nvCxnSpPr>
          <p:cNvPr id="31" name="Connector 30"/>
          <p:cNvCxnSpPr>
            <a:cxnSpLocks/>
          </p:cNvCxnSpPr>
          <p:nvPr/>
        </p:nvCxnSpPr>
        <p:spPr>
          <a:xfrm>
            <a:off x="5984748" y="2430018"/>
            <a:ext cx="0" cy="15544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3268980" y="2578608"/>
            <a:ext cx="5669280" cy="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268980" y="2578608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8938260" y="2578608"/>
            <a:ext cx="0" cy="164592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365760" y="3657600"/>
            <a:ext cx="1600200" cy="594360"/>
          </a:xfrm>
          <a:prstGeom prst="roundRect">
            <a:avLst/>
          </a:prstGeom>
          <a:solidFill>
            <a:srgbClr val="CDE0F0"/>
          </a:solidFill>
          <a:ln>
            <a:solidFill>
              <a:srgbClr val="8CA0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de Groupe
Import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65760" y="461772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d’équipe
Import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65760" y="557784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Agent magasin
Import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165860" y="425196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1165860" y="521208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2331720" y="3657600"/>
            <a:ext cx="1600200" cy="594360"/>
          </a:xfrm>
          <a:prstGeom prst="roundRect">
            <a:avLst/>
          </a:prstGeom>
          <a:solidFill>
            <a:srgbClr val="CDE0F0"/>
          </a:solidFill>
          <a:ln>
            <a:solidFill>
              <a:srgbClr val="8CA0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de Groupe
Export FFA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331720" y="461772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d’équipe
Export FFA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331720" y="557784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Agent magasin
Export FFA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3131820" y="425196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131820" y="521208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4297680" y="3657600"/>
            <a:ext cx="1600200" cy="594360"/>
          </a:xfrm>
          <a:prstGeom prst="roundRect">
            <a:avLst/>
          </a:prstGeom>
          <a:solidFill>
            <a:srgbClr val="CDE0F0"/>
          </a:solidFill>
          <a:ln>
            <a:solidFill>
              <a:srgbClr val="8CA0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de Groupe
Export Airlines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297680" y="461772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d’équipe
Export Airlines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297680" y="557784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Agent magasin
Export Airlines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097780" y="425196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097780" y="521208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6629400" y="3657600"/>
            <a:ext cx="1600200" cy="594360"/>
          </a:xfrm>
          <a:prstGeom prst="roundRect">
            <a:avLst/>
          </a:prstGeom>
          <a:solidFill>
            <a:srgbClr val="CDE0F0"/>
          </a:solidFill>
          <a:ln>
            <a:solidFill>
              <a:srgbClr val="8CA0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de Bureau
Import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629400" y="461772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d’équipe
Import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629400" y="557784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Agent bureau
Import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7429500" y="425196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7429500" y="521208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8595360" y="3657600"/>
            <a:ext cx="1600200" cy="594360"/>
          </a:xfrm>
          <a:prstGeom prst="roundRect">
            <a:avLst/>
          </a:prstGeom>
          <a:solidFill>
            <a:srgbClr val="CDE0F0"/>
          </a:solidFill>
          <a:ln>
            <a:solidFill>
              <a:srgbClr val="8CA0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de Bureau
Export FFA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595360" y="461772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d’équipe
Export FFA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595360" y="557784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Agent bureau
Export FFA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9395460" y="425196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9395460" y="521208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10561320" y="3657600"/>
            <a:ext cx="1600200" cy="594360"/>
          </a:xfrm>
          <a:prstGeom prst="roundRect">
            <a:avLst/>
          </a:prstGeom>
          <a:solidFill>
            <a:srgbClr val="CDE0F0"/>
          </a:solidFill>
          <a:ln>
            <a:solidFill>
              <a:srgbClr val="8CA0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de Bureau
Export Airlines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561320" y="461772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Chefs d’équipe
Export Airlines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561320" y="5577840"/>
            <a:ext cx="1600200" cy="594360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919" b="1">
                <a:solidFill>
                  <a:srgbClr val="0E345B"/>
                </a:solidFill>
                <a:latin typeface="Arial"/>
              </a:rPr>
              <a:t>Agent bureau
Export Airlines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1361420" y="425196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11361420" y="5212080"/>
            <a:ext cx="0" cy="36576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3268980" y="3273552"/>
            <a:ext cx="0" cy="18288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1165860" y="3456432"/>
            <a:ext cx="3931920" cy="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1165860" y="3456432"/>
            <a:ext cx="0" cy="20116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131820" y="3456432"/>
            <a:ext cx="0" cy="20116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097780" y="3456432"/>
            <a:ext cx="0" cy="20116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8938260" y="3273552"/>
            <a:ext cx="0" cy="18288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7429500" y="3456432"/>
            <a:ext cx="3931920" cy="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7429500" y="3456432"/>
            <a:ext cx="0" cy="20116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9395460" y="3456432"/>
            <a:ext cx="0" cy="20116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11361420" y="3456432"/>
            <a:ext cx="0" cy="201168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" name="Picture 74" descr="WFS_A_SATS_COMPANY_ROUGE_FOND_BLAN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109728"/>
            <a:ext cx="1234440" cy="413900"/>
          </a:xfrm>
          <a:prstGeom prst="rect">
            <a:avLst/>
          </a:prstGeom>
        </p:spPr>
      </p:pic>
      <p:cxnSp>
        <p:nvCxnSpPr>
          <p:cNvPr id="3" name="Connector 17">
            <a:extLst>
              <a:ext uri="{FF2B5EF4-FFF2-40B4-BE49-F238E27FC236}">
                <a16:creationId xmlns:a16="http://schemas.microsoft.com/office/drawing/2014/main" id="{FCD3E66E-D95A-F192-E33C-8AD77429ABF5}"/>
              </a:ext>
            </a:extLst>
          </p:cNvPr>
          <p:cNvCxnSpPr>
            <a:cxnSpLocks/>
          </p:cNvCxnSpPr>
          <p:nvPr/>
        </p:nvCxnSpPr>
        <p:spPr>
          <a:xfrm flipH="1">
            <a:off x="5984748" y="813816"/>
            <a:ext cx="6096" cy="182880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17">
            <a:extLst>
              <a:ext uri="{FF2B5EF4-FFF2-40B4-BE49-F238E27FC236}">
                <a16:creationId xmlns:a16="http://schemas.microsoft.com/office/drawing/2014/main" id="{295CAE2F-9C57-5D72-3017-173AE6D3B12D}"/>
              </a:ext>
            </a:extLst>
          </p:cNvPr>
          <p:cNvCxnSpPr>
            <a:cxnSpLocks/>
            <a:stCxn id="8" idx="2"/>
            <a:endCxn id="25" idx="0"/>
          </p:cNvCxnSpPr>
          <p:nvPr/>
        </p:nvCxnSpPr>
        <p:spPr>
          <a:xfrm>
            <a:off x="6037327" y="1673353"/>
            <a:ext cx="0" cy="146304"/>
          </a:xfrm>
          <a:prstGeom prst="line">
            <a:avLst/>
          </a:prstGeom>
          <a:ln w="19050">
            <a:solidFill>
              <a:srgbClr val="0E34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328667" y="1014985"/>
            <a:ext cx="1417320" cy="658368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000" b="1" dirty="0" err="1">
                <a:solidFill>
                  <a:srgbClr val="0E345B"/>
                </a:solidFill>
                <a:latin typeface="Arial"/>
              </a:rPr>
              <a:t>Responsable</a:t>
            </a:r>
            <a:r>
              <a:rPr sz="1000" b="1" dirty="0">
                <a:solidFill>
                  <a:srgbClr val="0E345B"/>
                </a:solidFill>
                <a:latin typeface="Arial"/>
              </a:rPr>
              <a:t>
Opérations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471916" y="1042416"/>
            <a:ext cx="1417320" cy="658368"/>
          </a:xfrm>
          <a:prstGeom prst="roundRect">
            <a:avLst/>
          </a:prstGeom>
          <a:solidFill>
            <a:srgbClr val="F2F2F2"/>
          </a:solidFill>
          <a:ln>
            <a:solidFill>
              <a:srgbClr val="A0AA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864" tIns="27432" rIns="54864" bIns="27432" rtlCol="0" anchor="ctr"/>
          <a:lstStyle/>
          <a:p>
            <a:pPr algn="ctr"/>
            <a:r>
              <a:rPr sz="1000" b="1">
                <a:solidFill>
                  <a:srgbClr val="0E345B"/>
                </a:solidFill>
                <a:latin typeface="Arial"/>
              </a:rPr>
              <a:t>Responsable
HSSE/Pharma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_contact_align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08" y="0"/>
            <a:ext cx="11927583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518</Words>
  <Application>Microsoft Office PowerPoint</Application>
  <PresentationFormat>Grand écran</PresentationFormat>
  <Paragraphs>64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Aptos</vt:lpstr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Souad HAFIANE</cp:lastModifiedBy>
  <cp:revision>6</cp:revision>
  <dcterms:created xsi:type="dcterms:W3CDTF">2013-01-27T09:14:16Z</dcterms:created>
  <dcterms:modified xsi:type="dcterms:W3CDTF">2026-09-07T10:56:32Z</dcterms:modified>
  <cp:category/>
</cp:coreProperties>
</file>